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75" r:id="rId5"/>
    <p:sldId id="276" r:id="rId6"/>
    <p:sldId id="277" r:id="rId7"/>
    <p:sldId id="278" r:id="rId8"/>
    <p:sldId id="279" r:id="rId9"/>
  </p:sldIdLst>
  <p:sldSz cx="18288000" cy="10287000"/>
  <p:notesSz cx="6858000" cy="9144000"/>
  <p:embeddedFontLst>
    <p:embeddedFont>
      <p:font typeface="Calibri" panose="020F050202020403020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1"/>
          <p:cNvSpPr/>
          <p:nvPr/>
        </p:nvSpPr>
        <p:spPr>
          <a:xfrm rot="-1538561">
            <a:off x="3556000" y="2661920"/>
            <a:ext cx="10379075" cy="4709160"/>
          </a:xfrm>
          <a:custGeom>
            <a:avLst/>
            <a:gdLst/>
            <a:ahLst/>
            <a:cxnLst/>
            <a:rect l="l" t="t" r="r" b="b"/>
            <a:pathLst>
              <a:path w="13020546" h="6938866">
                <a:moveTo>
                  <a:pt x="0" y="0"/>
                </a:moveTo>
                <a:lnTo>
                  <a:pt x="13020546" y="0"/>
                </a:lnTo>
                <a:lnTo>
                  <a:pt x="13020546" y="6938866"/>
                </a:lnTo>
                <a:lnTo>
                  <a:pt x="0" y="693886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200400" y="4000500"/>
            <a:ext cx="11192510" cy="117665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12560"/>
              </a:lnSpc>
            </a:pPr>
            <a:r>
              <a:rPr lang="zh-CN" altLang="en-US" sz="960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字由点字典黑 Bold" panose="00020600040101010101" charset="-122"/>
                <a:ea typeface="字由点字典黑 Bold" panose="00020600040101010101" charset="-122"/>
                <a:cs typeface="字由点字典黑 Bold" panose="00020600040101010101" charset="-122"/>
                <a:sym typeface="字由点字典黑 Bold" panose="00020600040101010101" charset="-122"/>
              </a:rPr>
              <a:t>智化维井</a:t>
            </a:r>
            <a:endParaRPr lang="zh-CN" altLang="en-US" sz="960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字由点字典黑 Bold" panose="00020600040101010101" charset="-122"/>
              <a:ea typeface="字由点字典黑 Bold" panose="00020600040101010101" charset="-122"/>
              <a:cs typeface="字由点字典黑 Bold" panose="00020600040101010101" charset="-122"/>
              <a:sym typeface="字由点字典黑 Bold" panose="00020600040101010101" charset="-122"/>
            </a:endParaRPr>
          </a:p>
        </p:txBody>
      </p:sp>
      <p:sp>
        <p:nvSpPr>
          <p:cNvPr id="9" name="Freeform 9"/>
          <p:cNvSpPr/>
          <p:nvPr/>
        </p:nvSpPr>
        <p:spPr>
          <a:xfrm rot="655532">
            <a:off x="10980823" y="5860224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2700000">
            <a:off x="14765116" y="4629920"/>
            <a:ext cx="8290368" cy="7910393"/>
          </a:xfrm>
          <a:custGeom>
            <a:avLst/>
            <a:gdLst/>
            <a:ahLst/>
            <a:cxnLst/>
            <a:rect l="l" t="t" r="r" b="b"/>
            <a:pathLst>
              <a:path w="8290368" h="7910393">
                <a:moveTo>
                  <a:pt x="0" y="0"/>
                </a:moveTo>
                <a:lnTo>
                  <a:pt x="8290368" y="0"/>
                </a:lnTo>
                <a:lnTo>
                  <a:pt x="8290368" y="7910393"/>
                </a:lnTo>
                <a:lnTo>
                  <a:pt x="0" y="791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538561">
            <a:off x="9623367" y="7695395"/>
            <a:ext cx="13020546" cy="6938866"/>
          </a:xfrm>
          <a:custGeom>
            <a:avLst/>
            <a:gdLst/>
            <a:ahLst/>
            <a:cxnLst/>
            <a:rect l="l" t="t" r="r" b="b"/>
            <a:pathLst>
              <a:path w="13020546" h="6938866">
                <a:moveTo>
                  <a:pt x="0" y="0"/>
                </a:moveTo>
                <a:lnTo>
                  <a:pt x="13020546" y="0"/>
                </a:lnTo>
                <a:lnTo>
                  <a:pt x="13020546" y="6938866"/>
                </a:lnTo>
                <a:lnTo>
                  <a:pt x="0" y="693886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7011514">
            <a:off x="-2677658" y="-3897802"/>
            <a:ext cx="7412715" cy="9319286"/>
          </a:xfrm>
          <a:custGeom>
            <a:avLst/>
            <a:gdLst/>
            <a:ahLst/>
            <a:cxnLst/>
            <a:rect l="l" t="t" r="r" b="b"/>
            <a:pathLst>
              <a:path w="7412715" h="9319286">
                <a:moveTo>
                  <a:pt x="0" y="0"/>
                </a:moveTo>
                <a:lnTo>
                  <a:pt x="7412716" y="0"/>
                </a:lnTo>
                <a:lnTo>
                  <a:pt x="7412716" y="9319285"/>
                </a:lnTo>
                <a:lnTo>
                  <a:pt x="0" y="93192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7220732">
            <a:off x="-4058482" y="-3012734"/>
            <a:ext cx="10557387" cy="9184927"/>
          </a:xfrm>
          <a:custGeom>
            <a:avLst/>
            <a:gdLst/>
            <a:ahLst/>
            <a:cxnLst/>
            <a:rect l="l" t="t" r="r" b="b"/>
            <a:pathLst>
              <a:path w="10557387" h="9184927">
                <a:moveTo>
                  <a:pt x="0" y="0"/>
                </a:moveTo>
                <a:lnTo>
                  <a:pt x="10557388" y="0"/>
                </a:lnTo>
                <a:lnTo>
                  <a:pt x="10557388" y="9184926"/>
                </a:lnTo>
                <a:lnTo>
                  <a:pt x="0" y="91849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8355905">
            <a:off x="-5047772" y="-3718818"/>
            <a:ext cx="11819519" cy="6298819"/>
          </a:xfrm>
          <a:custGeom>
            <a:avLst/>
            <a:gdLst/>
            <a:ahLst/>
            <a:cxnLst/>
            <a:rect l="l" t="t" r="r" b="b"/>
            <a:pathLst>
              <a:path w="11819519" h="6298819">
                <a:moveTo>
                  <a:pt x="0" y="0"/>
                </a:moveTo>
                <a:lnTo>
                  <a:pt x="11819520" y="0"/>
                </a:lnTo>
                <a:lnTo>
                  <a:pt x="11819520" y="6298819"/>
                </a:lnTo>
                <a:lnTo>
                  <a:pt x="0" y="6298819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9" name="Freeform 10"/>
          <p:cNvSpPr/>
          <p:nvPr/>
        </p:nvSpPr>
        <p:spPr>
          <a:xfrm rot="18180000">
            <a:off x="15221681" y="-4763635"/>
            <a:ext cx="8290368" cy="7910393"/>
          </a:xfrm>
          <a:custGeom>
            <a:avLst/>
            <a:gdLst/>
            <a:ahLst/>
            <a:cxnLst/>
            <a:rect l="l" t="t" r="r" b="b"/>
            <a:pathLst>
              <a:path w="8290368" h="7910393">
                <a:moveTo>
                  <a:pt x="0" y="0"/>
                </a:moveTo>
                <a:lnTo>
                  <a:pt x="8290368" y="0"/>
                </a:lnTo>
                <a:lnTo>
                  <a:pt x="8290368" y="7910393"/>
                </a:lnTo>
                <a:lnTo>
                  <a:pt x="0" y="79103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0" name="TextBox 5"/>
          <p:cNvSpPr txBox="1"/>
          <p:nvPr/>
        </p:nvSpPr>
        <p:spPr>
          <a:xfrm>
            <a:off x="5181600" y="5219700"/>
            <a:ext cx="11192510" cy="117665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p>
            <a:pPr algn="ctr">
              <a:lnSpc>
                <a:spcPts val="12560"/>
              </a:lnSpc>
            </a:pPr>
            <a:r>
              <a:rPr lang="zh-CN" altLang="en-US" sz="66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字由点字典黑 Bold" panose="00020600040101010101" charset="-122"/>
                <a:ea typeface="字由点字典黑 Bold" panose="00020600040101010101" charset="-122"/>
                <a:cs typeface="字由点字典黑 Bold" panose="00020600040101010101" charset="-122"/>
                <a:sym typeface="字由点字典黑 Bold" panose="00020600040101010101" charset="-122"/>
              </a:rPr>
              <a:t>项目演示视频</a:t>
            </a:r>
            <a:endParaRPr lang="zh-CN" altLang="en-US" sz="66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字由点字典黑 Bold" panose="00020600040101010101" charset="-122"/>
              <a:ea typeface="字由点字典黑 Bold" panose="00020600040101010101" charset="-122"/>
              <a:cs typeface="字由点字典黑 Bold" panose="00020600040101010101" charset="-122"/>
              <a:sym typeface="字由点字典黑 Bold" panose="0002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2268200" y="2607945"/>
            <a:ext cx="3562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主页界面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379200" y="4013835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用户可在此上传问题井盖图片，井盖类别轮播图为用户提供了参考，极大地提升了提条准确率，大大降低审核难度。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除此以外，还有讨论室，井盖科普等各种功能板块。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1572875" y="2607945"/>
            <a:ext cx="5593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上传图片界面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379200" y="4013835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用户可在此界面上传问题井盖图片。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除上传图片外，用户还需填入井盖情况、描述补充等信息。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界面设计简洁易懂，方便不同年龄段人群使用。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2268200" y="2607945"/>
            <a:ext cx="3562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发现界面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495405" y="4652010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井盖的位置、距离等相关信息直观地体现在该界面中。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2268200" y="2607945"/>
            <a:ext cx="3562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社区界面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506200" y="4457700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用户可在社区中进行浏览发帖等功能，帮助用户获取最新的井盖咨询，了解动态，分享自己的信息。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2268200" y="2607945"/>
            <a:ext cx="3562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我的界面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379200" y="4076700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将用户提交的图片按照审核状态进行分类存储，方便用户查看。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  <a:sym typeface="+mn-ea"/>
              </a:rPr>
              <a:t>同时，用户还可在该界面中领取赏金，简洁的界面适用于不同年龄段的适用人群。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138" y="4150142"/>
            <a:ext cx="16457291" cy="14559986"/>
            <a:chOff x="0" y="0"/>
            <a:chExt cx="21943055" cy="19413315"/>
          </a:xfrm>
        </p:grpSpPr>
        <p:sp>
          <p:nvSpPr>
            <p:cNvPr id="3" name="Freeform 3"/>
            <p:cNvSpPr/>
            <p:nvPr/>
          </p:nvSpPr>
          <p:spPr>
            <a:xfrm rot="655532">
              <a:off x="3725686" y="4231676"/>
              <a:ext cx="12203299" cy="10972800"/>
            </a:xfrm>
            <a:custGeom>
              <a:avLst/>
              <a:gdLst/>
              <a:ahLst/>
              <a:cxnLst/>
              <a:rect l="l" t="t" r="r" b="b"/>
              <a:pathLst>
                <a:path w="12203299" h="10972800">
                  <a:moveTo>
                    <a:pt x="0" y="0"/>
                  </a:moveTo>
                  <a:lnTo>
                    <a:pt x="12203300" y="0"/>
                  </a:lnTo>
                  <a:lnTo>
                    <a:pt x="12203300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/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rot="2700000">
              <a:off x="8779030" y="2363517"/>
              <a:ext cx="11053825" cy="10547191"/>
            </a:xfrm>
            <a:custGeom>
              <a:avLst/>
              <a:gdLst/>
              <a:ahLst/>
              <a:cxnLst/>
              <a:rect l="l" t="t" r="r" b="b"/>
              <a:pathLst>
                <a:path w="11053825" h="10547191">
                  <a:moveTo>
                    <a:pt x="0" y="0"/>
                  </a:moveTo>
                  <a:lnTo>
                    <a:pt x="11053825" y="0"/>
                  </a:lnTo>
                  <a:lnTo>
                    <a:pt x="11053825" y="10547191"/>
                  </a:lnTo>
                  <a:lnTo>
                    <a:pt x="0" y="105471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538561">
              <a:off x="1146972" y="6860604"/>
              <a:ext cx="17360729" cy="9251822"/>
            </a:xfrm>
            <a:custGeom>
              <a:avLst/>
              <a:gdLst/>
              <a:ahLst/>
              <a:cxnLst/>
              <a:rect l="l" t="t" r="r" b="b"/>
              <a:pathLst>
                <a:path w="17360729" h="9251822">
                  <a:moveTo>
                    <a:pt x="0" y="0"/>
                  </a:moveTo>
                  <a:lnTo>
                    <a:pt x="17360728" y="0"/>
                  </a:lnTo>
                  <a:lnTo>
                    <a:pt x="17360728" y="9251821"/>
                  </a:lnTo>
                  <a:lnTo>
                    <a:pt x="0" y="92518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0">
            <a:off x="-8128049" y="-7446036"/>
            <a:ext cx="14454399" cy="15825223"/>
            <a:chOff x="0" y="0"/>
            <a:chExt cx="19272532" cy="21100297"/>
          </a:xfrm>
        </p:grpSpPr>
        <p:sp>
          <p:nvSpPr>
            <p:cNvPr id="7" name="Freeform 7"/>
            <p:cNvSpPr/>
            <p:nvPr/>
          </p:nvSpPr>
          <p:spPr>
            <a:xfrm rot="-7011514">
              <a:off x="3991436" y="3886005"/>
              <a:ext cx="9883620" cy="12425714"/>
            </a:xfrm>
            <a:custGeom>
              <a:avLst/>
              <a:gdLst/>
              <a:ahLst/>
              <a:cxnLst/>
              <a:rect l="l" t="t" r="r" b="b"/>
              <a:pathLst>
                <a:path w="9883620" h="12425714">
                  <a:moveTo>
                    <a:pt x="0" y="0"/>
                  </a:moveTo>
                  <a:lnTo>
                    <a:pt x="9883620" y="0"/>
                  </a:lnTo>
                  <a:lnTo>
                    <a:pt x="9883620" y="12425714"/>
                  </a:lnTo>
                  <a:lnTo>
                    <a:pt x="0" y="12425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 rot="7220732">
              <a:off x="3394090" y="5809469"/>
              <a:ext cx="14076516" cy="12246569"/>
            </a:xfrm>
            <a:custGeom>
              <a:avLst/>
              <a:gdLst/>
              <a:ahLst/>
              <a:cxnLst/>
              <a:rect l="l" t="t" r="r" b="b"/>
              <a:pathLst>
                <a:path w="14076516" h="12246569">
                  <a:moveTo>
                    <a:pt x="0" y="0"/>
                  </a:moveTo>
                  <a:lnTo>
                    <a:pt x="14076517" y="0"/>
                  </a:lnTo>
                  <a:lnTo>
                    <a:pt x="14076517" y="12246569"/>
                  </a:lnTo>
                  <a:lnTo>
                    <a:pt x="0" y="12246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8355905">
              <a:off x="831283" y="4124651"/>
              <a:ext cx="15759359" cy="8398425"/>
            </a:xfrm>
            <a:custGeom>
              <a:avLst/>
              <a:gdLst/>
              <a:ahLst/>
              <a:cxnLst/>
              <a:rect l="l" t="t" r="r" b="b"/>
              <a:pathLst>
                <a:path w="15759359" h="8398425">
                  <a:moveTo>
                    <a:pt x="0" y="0"/>
                  </a:moveTo>
                  <a:lnTo>
                    <a:pt x="15759359" y="0"/>
                  </a:lnTo>
                  <a:lnTo>
                    <a:pt x="15759359" y="8398425"/>
                  </a:lnTo>
                  <a:lnTo>
                    <a:pt x="0" y="83984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26" name="矩形 25"/>
          <p:cNvSpPr/>
          <p:nvPr/>
        </p:nvSpPr>
        <p:spPr>
          <a:xfrm>
            <a:off x="11241405" y="2275840"/>
            <a:ext cx="5181600" cy="5991860"/>
          </a:xfrm>
          <a:prstGeom prst="rect">
            <a:avLst/>
          </a:prstGeom>
          <a:noFill/>
          <a:ln w="12700" cmpd="sng">
            <a:solidFill>
              <a:schemeClr val="accent2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连接符 26"/>
          <p:cNvCxnSpPr/>
          <p:nvPr/>
        </p:nvCxnSpPr>
        <p:spPr>
          <a:xfrm>
            <a:off x="11277600" y="3771900"/>
            <a:ext cx="51816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1855450" y="2607945"/>
            <a:ext cx="44513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/>
              <a:t>管理员界面</a:t>
            </a:r>
            <a:endParaRPr lang="zh-CN" altLang="en-US" sz="5400" b="1"/>
          </a:p>
        </p:txBody>
      </p:sp>
      <p:sp>
        <p:nvSpPr>
          <p:cNvPr id="29" name="文本框 28"/>
          <p:cNvSpPr txBox="1"/>
          <p:nvPr/>
        </p:nvSpPr>
        <p:spPr>
          <a:xfrm>
            <a:off x="11495405" y="4105910"/>
            <a:ext cx="4927600" cy="3727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简洁的界面有效地缓解了审核员的审视疲劳。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图片按照</a:t>
            </a:r>
            <a:r>
              <a:rPr lang="en-US" altLang="zh-CN" sz="3200">
                <a:solidFill>
                  <a:schemeClr val="accent6">
                    <a:lumMod val="75000"/>
                  </a:schemeClr>
                </a:solidFill>
              </a:rPr>
              <a:t>AI</a:t>
            </a:r>
            <a:r>
              <a:rPr lang="zh-CN" altLang="en-US" sz="3200">
                <a:solidFill>
                  <a:schemeClr val="accent6">
                    <a:lumMod val="75000"/>
                  </a:schemeClr>
                </a:solidFill>
              </a:rPr>
              <a:t>判断类别进行分类，审核员可按类别进行审核，极大地提高了审核员的工作效率。</a:t>
            </a:r>
            <a:endParaRPr lang="zh-CN" altLang="en-US" sz="32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NWI1MTFjZGQ3NmEwNzNkMDgyYjdmMjkwNTk4OWU2NWE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368</Words>
  <Application>WPS 演示</Application>
  <PresentationFormat>On-screen Show (4:3)</PresentationFormat>
  <Paragraphs>34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宋体</vt:lpstr>
      <vt:lpstr>Wingdings</vt:lpstr>
      <vt:lpstr>字由点字典黑 Bold</vt:lpstr>
      <vt:lpstr>字由点字典黑</vt:lpstr>
      <vt:lpstr>Abibas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马子雄</cp:lastModifiedBy>
  <cp:revision>4</cp:revision>
  <dcterms:created xsi:type="dcterms:W3CDTF">2006-08-16T00:00:00Z</dcterms:created>
  <dcterms:modified xsi:type="dcterms:W3CDTF">2024-10-26T03:19:07Z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2ECA16D31E254909AEE05381DD40CDDA_12</vt:lpwstr>
  </property>
  <property fmtid="{D5CDD505-2E9C-101B-9397-08002B2CF9AE}" pid="3" name="KSOProductBuildVer">
    <vt:lpwstr>2052-12.1.0.18608</vt:lpwstr>
  </property>
</Properties>
</file>

<file path=docProps/thumbnail.jpeg>
</file>